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59" r:id="rId5"/>
    <p:sldId id="260" r:id="rId6"/>
    <p:sldId id="288" r:id="rId7"/>
    <p:sldId id="261" r:id="rId8"/>
    <p:sldId id="262" r:id="rId9"/>
    <p:sldId id="276" r:id="rId10"/>
    <p:sldId id="263" r:id="rId11"/>
    <p:sldId id="265" r:id="rId12"/>
    <p:sldId id="278" r:id="rId13"/>
    <p:sldId id="264" r:id="rId14"/>
    <p:sldId id="266" r:id="rId15"/>
    <p:sldId id="267" r:id="rId16"/>
    <p:sldId id="268" r:id="rId17"/>
    <p:sldId id="269" r:id="rId18"/>
    <p:sldId id="289" r:id="rId19"/>
    <p:sldId id="270" r:id="rId20"/>
    <p:sldId id="279" r:id="rId21"/>
    <p:sldId id="280" r:id="rId22"/>
    <p:sldId id="281" r:id="rId23"/>
    <p:sldId id="271" r:id="rId24"/>
    <p:sldId id="272" r:id="rId25"/>
    <p:sldId id="282" r:id="rId26"/>
    <p:sldId id="283" r:id="rId27"/>
    <p:sldId id="274" r:id="rId28"/>
    <p:sldId id="287" r:id="rId29"/>
    <p:sldId id="284" r:id="rId30"/>
    <p:sldId id="290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>
        <p:scale>
          <a:sx n="55" d="100"/>
          <a:sy n="55" d="100"/>
        </p:scale>
        <p:origin x="-179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 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INFORMATION &amp; BASIC MEDICAL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pPr algn="r"/>
            <a:r>
              <a:rPr lang="en-US" dirty="0" smtClean="0"/>
              <a:t>Lecturer,</a:t>
            </a:r>
          </a:p>
          <a:p>
            <a:pPr algn="r"/>
            <a:r>
              <a:rPr lang="en-US" dirty="0" smtClean="0"/>
              <a:t>Dept of Community Medicine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sources of health information- cens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census in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REGISTRATIONOF VITAL EVENTS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r>
              <a:rPr lang="en-IN" dirty="0"/>
              <a:t>The United Nations defines a vital events </a:t>
            </a:r>
            <a:r>
              <a:rPr lang="en-IN" dirty="0" smtClean="0"/>
              <a:t>registration system </a:t>
            </a:r>
            <a:r>
              <a:rPr lang="en-IN" dirty="0"/>
              <a:t>as including "legal registration, statistical recording </a:t>
            </a:r>
            <a:r>
              <a:rPr lang="en-IN" dirty="0" smtClean="0"/>
              <a:t>and reporting </a:t>
            </a:r>
            <a:r>
              <a:rPr lang="en-IN" dirty="0"/>
              <a:t>of the occurrence of, and the collection, </a:t>
            </a:r>
            <a:r>
              <a:rPr lang="en-IN" dirty="0" smtClean="0"/>
              <a:t>compilation, presentation</a:t>
            </a:r>
            <a:r>
              <a:rPr lang="en-IN" dirty="0"/>
              <a:t>, analysis and distribution of statistics </a:t>
            </a:r>
            <a:r>
              <a:rPr lang="en-IN" dirty="0" smtClean="0"/>
              <a:t>pertaining to </a:t>
            </a:r>
            <a:r>
              <a:rPr lang="en-IN" b="1" dirty="0"/>
              <a:t>vital events, </a:t>
            </a:r>
            <a:r>
              <a:rPr lang="en-IN" dirty="0"/>
              <a:t>i.e., live births, deaths, </a:t>
            </a:r>
            <a:r>
              <a:rPr lang="en-IN" dirty="0" smtClean="0"/>
              <a:t>foetal deaths, </a:t>
            </a:r>
            <a:r>
              <a:rPr lang="fr-FR" dirty="0" err="1" smtClean="0"/>
              <a:t>marriages</a:t>
            </a:r>
            <a:r>
              <a:rPr lang="fr-FR" dirty="0"/>
              <a:t>, divorces, adoptions, </a:t>
            </a:r>
            <a:r>
              <a:rPr lang="fr-FR" dirty="0" err="1"/>
              <a:t>legitimations</a:t>
            </a:r>
            <a:r>
              <a:rPr lang="fr-FR" dirty="0"/>
              <a:t>, </a:t>
            </a:r>
            <a:r>
              <a:rPr lang="fr-FR" dirty="0" smtClean="0"/>
              <a:t>recognitions, </a:t>
            </a:r>
            <a:r>
              <a:rPr lang="en-IN" dirty="0" smtClean="0"/>
              <a:t>annulments </a:t>
            </a:r>
            <a:r>
              <a:rPr lang="en-IN" dirty="0"/>
              <a:t>and legal separations"</a:t>
            </a:r>
          </a:p>
        </p:txBody>
      </p:sp>
    </p:spTree>
    <p:extLst>
      <p:ext uri="{BB962C8B-B14F-4D97-AF65-F5344CB8AC3E}">
        <p14:creationId xmlns="" xmlns:p14="http://schemas.microsoft.com/office/powerpoint/2010/main" val="386091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sources of health information- registration of vital ev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THE CENTRAL DEATH &amp; BIRTH REGISTRATION ACT 19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696200" cy="555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LAY REPOR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077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SAMPLE REGISTRATION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40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NOTIFICATION OF DIS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 (a) notification covers only a small part of the total sickness in the community </a:t>
            </a:r>
          </a:p>
          <a:p>
            <a:pPr marL="0" indent="0">
              <a:buNone/>
            </a:pPr>
            <a:r>
              <a:rPr lang="en-IN" dirty="0" smtClean="0"/>
              <a:t>(b) the system suffers from a good deal of under-reporting</a:t>
            </a:r>
          </a:p>
          <a:p>
            <a:pPr marL="0" indent="0">
              <a:buNone/>
            </a:pPr>
            <a:r>
              <a:rPr lang="en-IN" dirty="0" smtClean="0"/>
              <a:t> (c) many cases especially atypical and subclinical cases escape notification </a:t>
            </a:r>
            <a:r>
              <a:rPr lang="it-IT" dirty="0" smtClean="0"/>
              <a:t>due to non-recognition, e.g., rubella, non-paralytic polio </a:t>
            </a:r>
            <a:r>
              <a:rPr lang="en-IN" dirty="0" smtClean="0"/>
              <a:t>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RECORD LINK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620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health information defi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ealth information defi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health information defin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HOSPITAL RECORDS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3340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The main drawbacks of hospital data are : </a:t>
            </a:r>
            <a:endParaRPr lang="en-IN" dirty="0" smtClean="0"/>
          </a:p>
          <a:p>
            <a:pPr marL="514350" indent="-514350">
              <a:buAutoNum type="alphaLcParenBoth"/>
            </a:pPr>
            <a:r>
              <a:rPr lang="en-IN" dirty="0" smtClean="0"/>
              <a:t>They constitute </a:t>
            </a:r>
            <a:r>
              <a:rPr lang="en-IN" dirty="0"/>
              <a:t>only the "tip of the iceberg" - i.e., they </a:t>
            </a:r>
            <a:r>
              <a:rPr lang="en-IN" dirty="0" smtClean="0"/>
              <a:t>provide information </a:t>
            </a:r>
            <a:r>
              <a:rPr lang="en-IN" dirty="0"/>
              <a:t>on only those patients who seek medical </a:t>
            </a:r>
            <a:r>
              <a:rPr lang="en-IN" dirty="0" smtClean="0"/>
              <a:t>care, but </a:t>
            </a:r>
            <a:r>
              <a:rPr lang="en-IN" dirty="0"/>
              <a:t>not on a representative sample of the population. </a:t>
            </a:r>
            <a:r>
              <a:rPr lang="en-IN" dirty="0" smtClean="0"/>
              <a:t>Mild cases </a:t>
            </a:r>
            <a:r>
              <a:rPr lang="en-IN" dirty="0"/>
              <a:t>may not attend hospitals; subclinical cases are </a:t>
            </a:r>
            <a:r>
              <a:rPr lang="en-IN" dirty="0" smtClean="0"/>
              <a:t>always missed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(b) the admission policy may vary from hospital </a:t>
            </a:r>
            <a:r>
              <a:rPr lang="en-IN" dirty="0" smtClean="0"/>
              <a:t>to hospital</a:t>
            </a:r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c) population served by a hospital (population </a:t>
            </a:r>
            <a:r>
              <a:rPr lang="en-IN" dirty="0" smtClean="0"/>
              <a:t>at risk</a:t>
            </a:r>
            <a:r>
              <a:rPr lang="en-IN" dirty="0"/>
              <a:t>) cannot be defined.</a:t>
            </a:r>
          </a:p>
        </p:txBody>
      </p:sp>
    </p:spTree>
    <p:extLst>
      <p:ext uri="{BB962C8B-B14F-4D97-AF65-F5344CB8AC3E}">
        <p14:creationId xmlns="" xmlns:p14="http://schemas.microsoft.com/office/powerpoint/2010/main" val="10272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a) geographic sources of patients</a:t>
            </a:r>
          </a:p>
          <a:p>
            <a:pPr marL="0" indent="0">
              <a:buNone/>
            </a:pPr>
            <a:r>
              <a:rPr lang="en-IN" dirty="0"/>
              <a:t>(b) age and sex distribution of different diseases and </a:t>
            </a:r>
            <a:r>
              <a:rPr lang="en-IN" dirty="0" smtClean="0"/>
              <a:t>duration of </a:t>
            </a:r>
            <a:r>
              <a:rPr lang="en-IN" dirty="0"/>
              <a:t>hospital </a:t>
            </a:r>
            <a:r>
              <a:rPr lang="en-IN" dirty="0" smtClean="0"/>
              <a:t>stay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(c) distribution of diagnosis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d) </a:t>
            </a:r>
            <a:r>
              <a:rPr lang="en-IN" dirty="0" smtClean="0"/>
              <a:t>Association between </a:t>
            </a:r>
            <a:r>
              <a:rPr lang="en-IN" dirty="0"/>
              <a:t>different </a:t>
            </a:r>
            <a:r>
              <a:rPr lang="en-IN" dirty="0" smtClean="0"/>
              <a:t>diseases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(e) the period between </a:t>
            </a:r>
            <a:r>
              <a:rPr lang="en-IN" dirty="0" smtClean="0"/>
              <a:t>disease and </a:t>
            </a:r>
            <a:r>
              <a:rPr lang="en-IN" dirty="0"/>
              <a:t>hospital admission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f) the distribution of </a:t>
            </a:r>
            <a:r>
              <a:rPr lang="en-IN" dirty="0" smtClean="0"/>
              <a:t>patients according </a:t>
            </a:r>
            <a:r>
              <a:rPr lang="en-IN" dirty="0"/>
              <a:t>to different social and biological characteristics,</a:t>
            </a:r>
          </a:p>
          <a:p>
            <a:pPr marL="0" indent="0">
              <a:buNone/>
            </a:pPr>
            <a:r>
              <a:rPr lang="en-IN" dirty="0" smtClean="0"/>
              <a:t>(g</a:t>
            </a:r>
            <a:r>
              <a:rPr lang="en-IN" dirty="0"/>
              <a:t>) the cost of hospital care.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9"/>
            <a:ext cx="9144000" cy="1096962"/>
          </a:xfrm>
        </p:spPr>
        <p:txBody>
          <a:bodyPr>
            <a:normAutofit fontScale="90000"/>
          </a:bodyPr>
          <a:lstStyle/>
          <a:p>
            <a:pPr algn="just"/>
            <a:r>
              <a:rPr lang="en-IN" dirty="0"/>
              <a:t>A study of hospital data provides information </a:t>
            </a:r>
            <a:r>
              <a:rPr lang="en-IN" dirty="0" smtClean="0"/>
              <a:t>on the </a:t>
            </a:r>
            <a:r>
              <a:rPr lang="en-IN" dirty="0"/>
              <a:t>following aspects</a:t>
            </a:r>
          </a:p>
        </p:txBody>
      </p:sp>
    </p:spTree>
    <p:extLst>
      <p:ext uri="{BB962C8B-B14F-4D97-AF65-F5344CB8AC3E}">
        <p14:creationId xmlns="" xmlns:p14="http://schemas.microsoft.com/office/powerpoint/2010/main" val="18700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DISEASE REGISTERS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>
            <a:normAutofit/>
          </a:bodyPr>
          <a:lstStyle/>
          <a:p>
            <a:r>
              <a:rPr lang="en-IN" dirty="0"/>
              <a:t>Morbidity registers are a valuable source of </a:t>
            </a:r>
            <a:r>
              <a:rPr lang="en-IN" dirty="0" smtClean="0"/>
              <a:t>information as </a:t>
            </a:r>
            <a:r>
              <a:rPr lang="en-IN" dirty="0"/>
              <a:t>to the duration of illness, case fatality and survival. </a:t>
            </a:r>
            <a:r>
              <a:rPr lang="en-IN" dirty="0" smtClean="0"/>
              <a:t>These registers </a:t>
            </a:r>
            <a:r>
              <a:rPr lang="en-IN" dirty="0"/>
              <a:t>allow follow-up of patients and provide </a:t>
            </a:r>
            <a:r>
              <a:rPr lang="en-IN" dirty="0" smtClean="0"/>
              <a:t>a continuous </a:t>
            </a:r>
            <a:r>
              <a:rPr lang="en-IN" dirty="0"/>
              <a:t>account of the frequency of disease in </a:t>
            </a:r>
            <a:r>
              <a:rPr lang="en-IN" dirty="0" smtClean="0"/>
              <a:t>the community.</a:t>
            </a:r>
          </a:p>
          <a:p>
            <a:r>
              <a:rPr lang="en-IN" dirty="0"/>
              <a:t>If the reporting system </a:t>
            </a:r>
            <a:r>
              <a:rPr lang="en-IN" dirty="0" smtClean="0"/>
              <a:t>is effective </a:t>
            </a:r>
            <a:r>
              <a:rPr lang="en-IN" dirty="0"/>
              <a:t>and the coverage is on a national or </a:t>
            </a:r>
            <a:r>
              <a:rPr lang="en-IN" dirty="0" smtClean="0"/>
              <a:t>representative basis</a:t>
            </a:r>
            <a:r>
              <a:rPr lang="en-IN" dirty="0"/>
              <a:t>, the register can provide useful data on morbidity </a:t>
            </a:r>
            <a:r>
              <a:rPr lang="en-IN" dirty="0" smtClean="0"/>
              <a:t>from the </a:t>
            </a:r>
            <a:r>
              <a:rPr lang="en-IN" dirty="0"/>
              <a:t>particular diseases, treatment given and </a:t>
            </a:r>
            <a:r>
              <a:rPr lang="en-IN" dirty="0" smtClean="0"/>
              <a:t>disease-specific mortality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35787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EPIDEMIOLOGICAL SURVEILL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HEALTH MANPOWER STATIS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5344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HEALTH SERVICE RECORDS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records </a:t>
            </a:r>
            <a:r>
              <a:rPr lang="en-IN" dirty="0" smtClean="0"/>
              <a:t>of hospital </a:t>
            </a:r>
            <a:r>
              <a:rPr lang="en-IN" dirty="0"/>
              <a:t>out-patient </a:t>
            </a:r>
            <a:r>
              <a:rPr lang="en-IN" dirty="0" smtClean="0"/>
              <a:t>departments</a:t>
            </a:r>
          </a:p>
          <a:p>
            <a:r>
              <a:rPr lang="en-IN" dirty="0" smtClean="0"/>
              <a:t> </a:t>
            </a:r>
            <a:r>
              <a:rPr lang="en-IN" dirty="0"/>
              <a:t>primary health </a:t>
            </a:r>
            <a:r>
              <a:rPr lang="en-IN" dirty="0" smtClean="0"/>
              <a:t>centres and </a:t>
            </a:r>
            <a:r>
              <a:rPr lang="en-IN" dirty="0" err="1" smtClean="0"/>
              <a:t>subcentres</a:t>
            </a:r>
            <a:endParaRPr lang="en-IN" dirty="0"/>
          </a:p>
          <a:p>
            <a:r>
              <a:rPr lang="en-IN" dirty="0" smtClean="0"/>
              <a:t> polyclinics</a:t>
            </a:r>
          </a:p>
          <a:p>
            <a:r>
              <a:rPr lang="en-IN" dirty="0" smtClean="0"/>
              <a:t>private practitioners</a:t>
            </a:r>
          </a:p>
          <a:p>
            <a:r>
              <a:rPr lang="en-IN" dirty="0" smtClean="0"/>
              <a:t> mother and </a:t>
            </a:r>
            <a:r>
              <a:rPr lang="en-IN" dirty="0"/>
              <a:t>child health </a:t>
            </a:r>
            <a:r>
              <a:rPr lang="en-IN" dirty="0" smtClean="0"/>
              <a:t>centres</a:t>
            </a:r>
          </a:p>
          <a:p>
            <a:r>
              <a:rPr lang="en-IN" dirty="0" smtClean="0"/>
              <a:t> </a:t>
            </a:r>
            <a:r>
              <a:rPr lang="en-IN" dirty="0"/>
              <a:t>school health </a:t>
            </a:r>
            <a:r>
              <a:rPr lang="en-IN" dirty="0" smtClean="0"/>
              <a:t>records</a:t>
            </a:r>
          </a:p>
          <a:p>
            <a:r>
              <a:rPr lang="en-IN" dirty="0" smtClean="0"/>
              <a:t>diabetic and hypertensive </a:t>
            </a:r>
            <a:r>
              <a:rPr lang="en-IN" dirty="0"/>
              <a:t>clinics, etc.</a:t>
            </a:r>
          </a:p>
        </p:txBody>
      </p:sp>
    </p:spTree>
    <p:extLst>
      <p:ext uri="{BB962C8B-B14F-4D97-AF65-F5344CB8AC3E}">
        <p14:creationId xmlns="" xmlns:p14="http://schemas.microsoft.com/office/powerpoint/2010/main" val="4084386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HEALTH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029200"/>
          </a:xfrm>
        </p:spPr>
        <p:txBody>
          <a:bodyPr>
            <a:normAutofit fontScale="92500"/>
          </a:bodyPr>
          <a:lstStyle/>
          <a:p>
            <a:r>
              <a:rPr lang="en-IN" dirty="0"/>
              <a:t>air, water </a:t>
            </a:r>
            <a:r>
              <a:rPr lang="en-IN" dirty="0" smtClean="0"/>
              <a:t>and noise pollution</a:t>
            </a:r>
          </a:p>
          <a:p>
            <a:r>
              <a:rPr lang="en-IN" dirty="0" smtClean="0"/>
              <a:t> </a:t>
            </a:r>
            <a:r>
              <a:rPr lang="en-IN" dirty="0"/>
              <a:t>harmful food </a:t>
            </a:r>
            <a:r>
              <a:rPr lang="en-IN" dirty="0" smtClean="0"/>
              <a:t>additives;</a:t>
            </a:r>
          </a:p>
          <a:p>
            <a:r>
              <a:rPr lang="en-IN" dirty="0" smtClean="0"/>
              <a:t>industrial </a:t>
            </a:r>
            <a:r>
              <a:rPr lang="en-IN" dirty="0"/>
              <a:t>toxicants,</a:t>
            </a:r>
          </a:p>
          <a:p>
            <a:r>
              <a:rPr lang="en-IN" dirty="0"/>
              <a:t>inadequate waste disposal </a:t>
            </a:r>
          </a:p>
          <a:p>
            <a:r>
              <a:rPr lang="en-IN" dirty="0" smtClean="0"/>
              <a:t>other </a:t>
            </a:r>
            <a:r>
              <a:rPr lang="en-IN" dirty="0"/>
              <a:t>aspects of the</a:t>
            </a:r>
          </a:p>
          <a:p>
            <a:r>
              <a:rPr lang="en-IN" dirty="0"/>
              <a:t>combination of population explosion with </a:t>
            </a:r>
            <a:r>
              <a:rPr lang="en-IN" dirty="0" smtClean="0"/>
              <a:t>increased production </a:t>
            </a:r>
            <a:r>
              <a:rPr lang="en-IN" dirty="0"/>
              <a:t>and consumption of material goods.</a:t>
            </a:r>
          </a:p>
          <a:p>
            <a:r>
              <a:rPr lang="en-IN" dirty="0"/>
              <a:t>Environmental data can be helpful in the </a:t>
            </a:r>
            <a:r>
              <a:rPr lang="en-IN" dirty="0" smtClean="0"/>
              <a:t>identification and </a:t>
            </a:r>
            <a:r>
              <a:rPr lang="en-IN" dirty="0"/>
              <a:t>quantification of factors causative of disease.</a:t>
            </a:r>
          </a:p>
        </p:txBody>
      </p:sp>
    </p:spTree>
    <p:extLst>
      <p:ext uri="{BB962C8B-B14F-4D97-AF65-F5344CB8AC3E}">
        <p14:creationId xmlns="" xmlns:p14="http://schemas.microsoft.com/office/powerpoint/2010/main" val="2357435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METHODS OF HEALTH SURV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HOUSE HOLD SURVEY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The size of the sample, necessary for a household survey, depends upon the measurement being taken and the degree</a:t>
            </a:r>
            <a:r>
              <a:rPr lang="en-IN" dirty="0"/>
              <a:t> </a:t>
            </a:r>
            <a:r>
              <a:rPr lang="en-IN" dirty="0" smtClean="0"/>
              <a:t>of </a:t>
            </a:r>
            <a:r>
              <a:rPr lang="en-IN" dirty="0"/>
              <a:t>precision needed. Many national samples typically </a:t>
            </a:r>
            <a:r>
              <a:rPr lang="en-IN" dirty="0" smtClean="0"/>
              <a:t>cover between </a:t>
            </a:r>
            <a:r>
              <a:rPr lang="en-IN" dirty="0"/>
              <a:t>5,000 to 10,000 households. This is </a:t>
            </a:r>
            <a:r>
              <a:rPr lang="en-IN" dirty="0" smtClean="0"/>
              <a:t>usually considered </a:t>
            </a:r>
            <a:r>
              <a:rPr lang="en-IN" dirty="0"/>
              <a:t>adequate for providing national estimates </a:t>
            </a:r>
            <a:r>
              <a:rPr lang="en-IN" dirty="0" smtClean="0"/>
              <a:t>on such </a:t>
            </a:r>
            <a:r>
              <a:rPr lang="en-IN" dirty="0"/>
              <a:t>variables as health care status, </a:t>
            </a:r>
            <a:r>
              <a:rPr lang="en-IN" dirty="0" smtClean="0"/>
              <a:t>anthropometric measurements</a:t>
            </a:r>
            <a:r>
              <a:rPr lang="en-IN" dirty="0"/>
              <a:t>, food consumption, income, </a:t>
            </a:r>
            <a:r>
              <a:rPr lang="en-IN" dirty="0" smtClean="0"/>
              <a:t>expenditure, housing</a:t>
            </a:r>
            <a:r>
              <a:rPr lang="en-IN" dirty="0"/>
              <a:t>, literacy, etc.  </a:t>
            </a:r>
            <a:r>
              <a:rPr lang="en-IN" dirty="0" smtClean="0"/>
              <a:t>Surveys </a:t>
            </a:r>
            <a:r>
              <a:rPr lang="en-IN" dirty="0"/>
              <a:t>carried out by either single or repeat </a:t>
            </a:r>
            <a:r>
              <a:rPr lang="en-IN" dirty="0" smtClean="0"/>
              <a:t>visits</a:t>
            </a:r>
            <a:r>
              <a:rPr lang="en-IN" dirty="0"/>
              <a:t> </a:t>
            </a:r>
            <a:r>
              <a:rPr lang="en-IN" dirty="0" smtClean="0"/>
              <a:t>provide </a:t>
            </a:r>
            <a:r>
              <a:rPr lang="en-IN" dirty="0"/>
              <a:t>direct estimates of vital events. 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/>
              <a:t>single </a:t>
            </a:r>
            <a:r>
              <a:rPr lang="en-IN" dirty="0" smtClean="0"/>
              <a:t>survey obtains </a:t>
            </a:r>
            <a:r>
              <a:rPr lang="en-IN" dirty="0"/>
              <a:t>the necessary information retrospectively and </a:t>
            </a:r>
            <a:r>
              <a:rPr lang="en-IN" dirty="0" smtClean="0"/>
              <a:t>is subject </a:t>
            </a:r>
            <a:r>
              <a:rPr lang="en-IN" dirty="0"/>
              <a:t>to problems of recall and omission. </a:t>
            </a:r>
          </a:p>
          <a:p>
            <a:r>
              <a:rPr lang="en-IN" dirty="0" smtClean="0"/>
              <a:t>Follow-up </a:t>
            </a:r>
            <a:r>
              <a:rPr lang="en-IN" dirty="0" smtClean="0"/>
              <a:t>surveys </a:t>
            </a:r>
            <a:r>
              <a:rPr lang="en-IN" dirty="0"/>
              <a:t>on the same households within short </a:t>
            </a:r>
            <a:r>
              <a:rPr lang="en-IN" dirty="0" smtClean="0"/>
              <a:t>intervals (e.g</a:t>
            </a:r>
            <a:r>
              <a:rPr lang="en-IN" dirty="0"/>
              <a:t>., 6 months) appear to provide more accurate </a:t>
            </a:r>
            <a:r>
              <a:rPr lang="en-IN" dirty="0" smtClean="0"/>
              <a:t>estimates of </a:t>
            </a:r>
            <a:r>
              <a:rPr lang="en-IN" dirty="0"/>
              <a:t>vital events, but may be too expensive for </a:t>
            </a:r>
            <a:r>
              <a:rPr lang="en-IN" dirty="0" smtClean="0"/>
              <a:t>monitoring purposes </a:t>
            </a:r>
            <a:r>
              <a:rPr lang="en-IN" i="1" dirty="0" smtClean="0"/>
              <a:t>.</a:t>
            </a:r>
            <a:endParaRPr lang="en-IN" i="1" dirty="0"/>
          </a:p>
          <a:p>
            <a:r>
              <a:rPr lang="en-IN" dirty="0"/>
              <a:t>Data must be gathered under standardized </a:t>
            </a:r>
            <a:r>
              <a:rPr lang="en-IN" dirty="0" smtClean="0"/>
              <a:t>conditions with </a:t>
            </a:r>
            <a:r>
              <a:rPr lang="en-IN" dirty="0"/>
              <a:t>quality control. </a:t>
            </a:r>
            <a:endParaRPr lang="en-IN" i="1" dirty="0" smtClean="0"/>
          </a:p>
          <a:p>
            <a:r>
              <a:rPr lang="en-IN" dirty="0" smtClean="0"/>
              <a:t>The </a:t>
            </a:r>
            <a:r>
              <a:rPr lang="en-IN" dirty="0"/>
              <a:t>data that is collected should </a:t>
            </a:r>
            <a:r>
              <a:rPr lang="en-IN" dirty="0" smtClean="0"/>
              <a:t>be transformed </a:t>
            </a:r>
            <a:r>
              <a:rPr lang="en-IN" dirty="0"/>
              <a:t>into information by reducing </a:t>
            </a:r>
            <a:r>
              <a:rPr lang="en-IN" dirty="0" smtClean="0"/>
              <a:t>them, summarizing </a:t>
            </a:r>
            <a:r>
              <a:rPr lang="en-IN" dirty="0"/>
              <a:t>them· and adjusting them for variations in </a:t>
            </a:r>
            <a:r>
              <a:rPr lang="en-IN" dirty="0" smtClean="0"/>
              <a:t>the age </a:t>
            </a:r>
            <a:r>
              <a:rPr lang="en-IN" dirty="0"/>
              <a:t>and sex composition of the population so </a:t>
            </a:r>
            <a:r>
              <a:rPr lang="en-IN" dirty="0" smtClean="0"/>
              <a:t>that comparisons </a:t>
            </a:r>
            <a:r>
              <a:rPr lang="en-IN" dirty="0"/>
              <a:t>over time and place are possible.</a:t>
            </a:r>
          </a:p>
        </p:txBody>
      </p:sp>
    </p:spTree>
    <p:extLst>
      <p:ext uri="{BB962C8B-B14F-4D97-AF65-F5344CB8AC3E}">
        <p14:creationId xmlns="" xmlns:p14="http://schemas.microsoft.com/office/powerpoint/2010/main" val="27114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/>
              <a:t>Other routine statistics related to health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/>
              <a:t>(1) </a:t>
            </a:r>
            <a:r>
              <a:rPr lang="en-IN" i="1" dirty="0"/>
              <a:t>Demographic : </a:t>
            </a:r>
            <a:r>
              <a:rPr lang="en-IN" dirty="0"/>
              <a:t>In addition to routine census </a:t>
            </a:r>
            <a:r>
              <a:rPr lang="en-IN" dirty="0" smtClean="0"/>
              <a:t>data, statistics </a:t>
            </a:r>
            <a:r>
              <a:rPr lang="en-IN" dirty="0"/>
              <a:t>on such other demographic phenomena </a:t>
            </a:r>
            <a:r>
              <a:rPr lang="en-IN" dirty="0" smtClean="0"/>
              <a:t>as population </a:t>
            </a:r>
            <a:r>
              <a:rPr lang="en-IN" dirty="0"/>
              <a:t>density, movement and educational level.</a:t>
            </a:r>
          </a:p>
          <a:p>
            <a:pPr marL="0" indent="0">
              <a:buNone/>
            </a:pPr>
            <a:r>
              <a:rPr lang="en-IN" dirty="0"/>
              <a:t>(2) </a:t>
            </a:r>
            <a:r>
              <a:rPr lang="en-IN" i="1" dirty="0"/>
              <a:t>Economic : </a:t>
            </a:r>
            <a:r>
              <a:rPr lang="en-IN" dirty="0"/>
              <a:t>consumption of such consumer goods </a:t>
            </a:r>
            <a:r>
              <a:rPr lang="en-IN" dirty="0" smtClean="0"/>
              <a:t>as tobacco</a:t>
            </a:r>
            <a:r>
              <a:rPr lang="en-IN" dirty="0"/>
              <a:t>, dietary fats and domestic coal; sales of drugs </a:t>
            </a:r>
            <a:r>
              <a:rPr lang="en-IN" dirty="0" smtClean="0"/>
              <a:t>and remedies</a:t>
            </a:r>
            <a:r>
              <a:rPr lang="en-IN" dirty="0"/>
              <a:t>; information concerning per capita </a:t>
            </a:r>
            <a:r>
              <a:rPr lang="en-IN" dirty="0" smtClean="0"/>
              <a:t>income; employment </a:t>
            </a:r>
            <a:r>
              <a:rPr lang="en-IN" dirty="0"/>
              <a:t>and unemployment data.</a:t>
            </a:r>
          </a:p>
          <a:p>
            <a:pPr marL="0" indent="0">
              <a:buNone/>
            </a:pPr>
            <a:r>
              <a:rPr lang="en-IN" dirty="0"/>
              <a:t>(3) </a:t>
            </a:r>
            <a:r>
              <a:rPr lang="en-IN" i="1" dirty="0"/>
              <a:t>Social security schemes: </a:t>
            </a:r>
            <a:r>
              <a:rPr lang="en-IN" dirty="0"/>
              <a:t>medical insurance </a:t>
            </a:r>
            <a:r>
              <a:rPr lang="en-IN" dirty="0" smtClean="0"/>
              <a:t>schemes make </a:t>
            </a:r>
            <a:r>
              <a:rPr lang="en-IN" dirty="0"/>
              <a:t>it possible to study the occurrence of illnesses in </a:t>
            </a:r>
            <a:r>
              <a:rPr lang="en-IN" dirty="0" smtClean="0"/>
              <a:t>the insured </a:t>
            </a:r>
            <a:r>
              <a:rPr lang="en-IN" dirty="0"/>
              <a:t>population</a:t>
            </a:r>
            <a:r>
              <a:rPr lang="en-IN" dirty="0" smtClean="0"/>
              <a:t>. </a:t>
            </a:r>
            <a:r>
              <a:rPr lang="en-IN" dirty="0"/>
              <a:t>Other useful data comprise </a:t>
            </a:r>
            <a:r>
              <a:rPr lang="en-IN" dirty="0" smtClean="0"/>
              <a:t>sickness absence</a:t>
            </a:r>
            <a:r>
              <a:rPr lang="en-IN" dirty="0"/>
              <a:t>, sickness and disability benefit rates.</a:t>
            </a:r>
          </a:p>
        </p:txBody>
      </p:sp>
    </p:spTree>
    <p:extLst>
      <p:ext uri="{BB962C8B-B14F-4D97-AF65-F5344CB8AC3E}">
        <p14:creationId xmlns="" xmlns:p14="http://schemas.microsoft.com/office/powerpoint/2010/main" val="6694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To provide </a:t>
            </a:r>
            <a:r>
              <a:rPr lang="en-IN" dirty="0"/>
              <a:t>reliable, relevant, up-to-date, adequate, timely </a:t>
            </a:r>
            <a:r>
              <a:rPr lang="en-IN" dirty="0" smtClean="0"/>
              <a:t>and reasonably </a:t>
            </a:r>
            <a:r>
              <a:rPr lang="en-IN" dirty="0"/>
              <a:t>complete information for health managers at </a:t>
            </a:r>
            <a:r>
              <a:rPr lang="en-IN" dirty="0" smtClean="0"/>
              <a:t>all levels </a:t>
            </a:r>
            <a:r>
              <a:rPr lang="en-IN" dirty="0"/>
              <a:t>(i.e., central, intermediate and local), and at </a:t>
            </a:r>
            <a:r>
              <a:rPr lang="en-IN" dirty="0" smtClean="0"/>
              <a:t>the sharing </a:t>
            </a:r>
            <a:r>
              <a:rPr lang="en-IN" dirty="0"/>
              <a:t>of technical and scientific (</a:t>
            </a:r>
            <a:r>
              <a:rPr lang="en-IN" dirty="0" smtClean="0"/>
              <a:t>including bibliographical) information </a:t>
            </a:r>
            <a:r>
              <a:rPr lang="en-IN" dirty="0"/>
              <a:t>by all health personnel participating in </a:t>
            </a:r>
            <a:r>
              <a:rPr lang="en-IN" dirty="0" smtClean="0"/>
              <a:t>the health </a:t>
            </a:r>
            <a:r>
              <a:rPr lang="en-IN" dirty="0"/>
              <a:t>services of a </a:t>
            </a:r>
            <a:r>
              <a:rPr lang="en-IN" dirty="0" smtClean="0"/>
              <a:t>country</a:t>
            </a:r>
            <a:endParaRPr lang="en-IN" dirty="0"/>
          </a:p>
          <a:p>
            <a:r>
              <a:rPr lang="en-IN" dirty="0" smtClean="0"/>
              <a:t> </a:t>
            </a:r>
            <a:r>
              <a:rPr lang="en-IN" dirty="0"/>
              <a:t>to provide at </a:t>
            </a:r>
            <a:r>
              <a:rPr lang="en-IN" dirty="0" smtClean="0"/>
              <a:t>periodic intervals</a:t>
            </a:r>
            <a:r>
              <a:rPr lang="en-IN" dirty="0"/>
              <a:t>, data that will show the general performance of </a:t>
            </a:r>
            <a:r>
              <a:rPr lang="en-IN" dirty="0" smtClean="0"/>
              <a:t>the health </a:t>
            </a:r>
            <a:r>
              <a:rPr lang="en-IN" dirty="0"/>
              <a:t>services </a:t>
            </a:r>
          </a:p>
          <a:p>
            <a:r>
              <a:rPr lang="en-IN" dirty="0" smtClean="0"/>
              <a:t>to </a:t>
            </a:r>
            <a:r>
              <a:rPr lang="en-IN" dirty="0"/>
              <a:t>assist planners in studying </a:t>
            </a:r>
            <a:r>
              <a:rPr lang="en-IN" dirty="0" smtClean="0"/>
              <a:t>their current </a:t>
            </a:r>
            <a:r>
              <a:rPr lang="en-IN" dirty="0"/>
              <a:t>functioning and trends in demand and work load.</a:t>
            </a:r>
          </a:p>
        </p:txBody>
      </p:sp>
    </p:spTree>
    <p:extLst>
      <p:ext uri="{BB962C8B-B14F-4D97-AF65-F5344CB8AC3E}">
        <p14:creationId xmlns="" xmlns:p14="http://schemas.microsoft.com/office/powerpoint/2010/main" val="2279235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NON-QUANTIFIABLE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policies</a:t>
            </a:r>
          </a:p>
          <a:p>
            <a:r>
              <a:rPr lang="en-US" dirty="0" smtClean="0"/>
              <a:t>Health legislation</a:t>
            </a:r>
          </a:p>
          <a:p>
            <a:r>
              <a:rPr lang="en-US" dirty="0" smtClean="0"/>
              <a:t>Public attitudes</a:t>
            </a:r>
          </a:p>
          <a:p>
            <a:r>
              <a:rPr lang="en-US" dirty="0" err="1" smtClean="0"/>
              <a:t>Programme</a:t>
            </a:r>
            <a:r>
              <a:rPr lang="en-US" smtClean="0"/>
              <a:t> cost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NON-QUANTIFIABLE IN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health information system- requirements- WHO Expert committ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health information system- requirements- WHO Expert committee"/>
          <p:cNvPicPr>
            <a:picLocks noChangeAspect="1" noChangeArrowheads="1"/>
          </p:cNvPicPr>
          <p:nvPr/>
        </p:nvPicPr>
        <p:blipFill>
          <a:blip r:embed="rId2"/>
          <a:srcRect b="8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Demography &amp; Vital events</a:t>
            </a:r>
          </a:p>
          <a:p>
            <a:r>
              <a:rPr lang="en-US" dirty="0" smtClean="0"/>
              <a:t>Environmental health statistics</a:t>
            </a:r>
          </a:p>
          <a:p>
            <a:r>
              <a:rPr lang="en-US" dirty="0" smtClean="0"/>
              <a:t>Health Status</a:t>
            </a:r>
          </a:p>
          <a:p>
            <a:r>
              <a:rPr lang="en-US" dirty="0" smtClean="0"/>
              <a:t>Health Resources</a:t>
            </a:r>
          </a:p>
          <a:p>
            <a:r>
              <a:rPr lang="en-US" dirty="0" smtClean="0"/>
              <a:t>Utilization &amp; Non- utilization of health services</a:t>
            </a:r>
          </a:p>
          <a:p>
            <a:r>
              <a:rPr lang="en-US" dirty="0" smtClean="0"/>
              <a:t>Indices of outcome of medical care</a:t>
            </a:r>
          </a:p>
          <a:p>
            <a:r>
              <a:rPr lang="en-US" smtClean="0"/>
              <a:t>Financial statistics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Image result for uses of health in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Image result for uses of health in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Image result for uses of health in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Image result for uses of health in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249400"/>
            <a:ext cx="4724400" cy="3886200"/>
          </a:xfrm>
          <a:prstGeom prst="rect">
            <a:avLst/>
          </a:prstGeom>
          <a:noFill/>
        </p:spPr>
      </p:pic>
      <p:pic>
        <p:nvPicPr>
          <p:cNvPr id="19466" name="Picture 10" descr="Image result for uses of health in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924800" cy="556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sources of health in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610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CENSUS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IN" dirty="0"/>
              <a:t>A census is defined by the United </a:t>
            </a:r>
            <a:r>
              <a:rPr lang="en-IN" dirty="0" smtClean="0"/>
              <a:t>Nations as </a:t>
            </a:r>
            <a:r>
              <a:rPr lang="en-IN" dirty="0"/>
              <a:t>"the total process of collecting, compiling and </a:t>
            </a:r>
            <a:r>
              <a:rPr lang="en-IN" dirty="0" smtClean="0"/>
              <a:t>publishing demographic</a:t>
            </a:r>
            <a:r>
              <a:rPr lang="en-IN" dirty="0"/>
              <a:t>, economic and social data pertaining at </a:t>
            </a:r>
            <a:r>
              <a:rPr lang="en-IN" dirty="0" smtClean="0"/>
              <a:t>a specified </a:t>
            </a:r>
            <a:r>
              <a:rPr lang="en-IN" dirty="0"/>
              <a:t>time or times, to </a:t>
            </a:r>
            <a:r>
              <a:rPr lang="en-IN" i="1" dirty="0"/>
              <a:t>all </a:t>
            </a:r>
            <a:r>
              <a:rPr lang="en-IN" dirty="0"/>
              <a:t>persons in a country </a:t>
            </a:r>
            <a:r>
              <a:rPr lang="en-IN" dirty="0" smtClean="0"/>
              <a:t>or delimited territory“</a:t>
            </a:r>
          </a:p>
          <a:p>
            <a:r>
              <a:rPr lang="en-IN" dirty="0"/>
              <a:t>Population census provides basic data (such as </a:t>
            </a:r>
            <a:r>
              <a:rPr lang="en-IN" dirty="0" smtClean="0"/>
              <a:t>population by </a:t>
            </a:r>
            <a:r>
              <a:rPr lang="en-IN" dirty="0"/>
              <a:t>age and sex) needed to compute vital statistical rates, </a:t>
            </a:r>
            <a:r>
              <a:rPr lang="en-IN" dirty="0" smtClean="0"/>
              <a:t>and other </a:t>
            </a:r>
            <a:r>
              <a:rPr lang="en-IN" dirty="0"/>
              <a:t>health, demographic and socio-economic indicators.</a:t>
            </a:r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341359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977</Words>
  <Application>Microsoft Office PowerPoint</Application>
  <PresentationFormat>On-screen Show (4:3)</PresentationFormat>
  <Paragraphs>72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HEALTH INFORMATION &amp; BASIC MEDICAL STATISTICS</vt:lpstr>
      <vt:lpstr>Slide 2</vt:lpstr>
      <vt:lpstr>PRIMARY OBJECTIVE</vt:lpstr>
      <vt:lpstr>Slide 4</vt:lpstr>
      <vt:lpstr>Slide 5</vt:lpstr>
      <vt:lpstr>COMPONENTS</vt:lpstr>
      <vt:lpstr>Slide 7</vt:lpstr>
      <vt:lpstr>Slide 8</vt:lpstr>
      <vt:lpstr>CENSUS</vt:lpstr>
      <vt:lpstr>Slide 10</vt:lpstr>
      <vt:lpstr>Slide 11</vt:lpstr>
      <vt:lpstr>REGISTRATIONOF VITAL EVENTS</vt:lpstr>
      <vt:lpstr>Slide 13</vt:lpstr>
      <vt:lpstr>Slide 14</vt:lpstr>
      <vt:lpstr>Slide 15</vt:lpstr>
      <vt:lpstr>Slide 16</vt:lpstr>
      <vt:lpstr>Slide 17</vt:lpstr>
      <vt:lpstr>LIMITATIONS</vt:lpstr>
      <vt:lpstr>Slide 19</vt:lpstr>
      <vt:lpstr>HOSPITAL RECORDS</vt:lpstr>
      <vt:lpstr>A study of hospital data provides information on the following aspects</vt:lpstr>
      <vt:lpstr>DISEASE REGISTERS</vt:lpstr>
      <vt:lpstr>Slide 23</vt:lpstr>
      <vt:lpstr>Slide 24</vt:lpstr>
      <vt:lpstr>OTHER HEALTH SERVICE RECORDS</vt:lpstr>
      <vt:lpstr>ENVIRONMENTAL HEALTH DATA</vt:lpstr>
      <vt:lpstr>Slide 27</vt:lpstr>
      <vt:lpstr>HOUSE HOLD SURVEY</vt:lpstr>
      <vt:lpstr>Other routine statistics related to health</vt:lpstr>
      <vt:lpstr>NON-QUANTIFIABLE INFORMATION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INFORMATION &amp; BASIC MEDICAL STATISTICS</dc:title>
  <dc:creator>CASH2</dc:creator>
  <cp:lastModifiedBy>Windows</cp:lastModifiedBy>
  <cp:revision>52</cp:revision>
  <dcterms:created xsi:type="dcterms:W3CDTF">2006-08-16T00:00:00Z</dcterms:created>
  <dcterms:modified xsi:type="dcterms:W3CDTF">2019-01-19T07:35:29Z</dcterms:modified>
</cp:coreProperties>
</file>